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ource Serif Pro" charset="1" panose="02040603050405020204"/>
      <p:regular r:id="rId14"/>
    </p:embeddedFont>
    <p:embeddedFont>
      <p:font typeface="Source Serif Pro Bold" charset="1" panose="02040803050405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A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7242" y="670633"/>
            <a:ext cx="14885927" cy="7819519"/>
            <a:chOff x="0" y="0"/>
            <a:chExt cx="19847903" cy="1042602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3735" r="0" b="23735"/>
            <a:stretch>
              <a:fillRect/>
            </a:stretch>
          </p:blipFill>
          <p:spPr>
            <a:xfrm flipH="false" flipV="false">
              <a:off x="0" y="0"/>
              <a:ext cx="19847903" cy="1042602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17242" y="6500840"/>
            <a:ext cx="4274447" cy="2941743"/>
            <a:chOff x="0" y="0"/>
            <a:chExt cx="3309485" cy="22776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09485" cy="2277641"/>
            </a:xfrm>
            <a:custGeom>
              <a:avLst/>
              <a:gdLst/>
              <a:ahLst/>
              <a:cxnLst/>
              <a:rect r="r" b="b" t="t" l="l"/>
              <a:pathLst>
                <a:path h="2277641" w="3309485">
                  <a:moveTo>
                    <a:pt x="3185025" y="2277641"/>
                  </a:moveTo>
                  <a:lnTo>
                    <a:pt x="124460" y="2277641"/>
                  </a:lnTo>
                  <a:cubicBezTo>
                    <a:pt x="55880" y="2277641"/>
                    <a:pt x="0" y="2221761"/>
                    <a:pt x="0" y="21531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85025" y="0"/>
                  </a:lnTo>
                  <a:cubicBezTo>
                    <a:pt x="3253605" y="0"/>
                    <a:pt x="3309485" y="55880"/>
                    <a:pt x="3309485" y="124460"/>
                  </a:cubicBezTo>
                  <a:lnTo>
                    <a:pt x="3309485" y="2153181"/>
                  </a:lnTo>
                  <a:cubicBezTo>
                    <a:pt x="3309485" y="2221761"/>
                    <a:pt x="3253605" y="2277641"/>
                    <a:pt x="3185025" y="2277641"/>
                  </a:cubicBezTo>
                  <a:close/>
                </a:path>
              </a:pathLst>
            </a:custGeom>
            <a:solidFill>
              <a:srgbClr val="045A7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7749" y="6500840"/>
            <a:ext cx="4923940" cy="1989311"/>
            <a:chOff x="0" y="0"/>
            <a:chExt cx="1296840" cy="523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6840" cy="523934"/>
            </a:xfrm>
            <a:custGeom>
              <a:avLst/>
              <a:gdLst/>
              <a:ahLst/>
              <a:cxnLst/>
              <a:rect r="r" b="b" t="t" l="l"/>
              <a:pathLst>
                <a:path h="523934" w="1296840">
                  <a:moveTo>
                    <a:pt x="1093640" y="0"/>
                  </a:moveTo>
                  <a:lnTo>
                    <a:pt x="203200" y="0"/>
                  </a:lnTo>
                  <a:lnTo>
                    <a:pt x="0" y="261967"/>
                  </a:lnTo>
                  <a:lnTo>
                    <a:pt x="203200" y="523934"/>
                  </a:lnTo>
                  <a:lnTo>
                    <a:pt x="1093640" y="523934"/>
                  </a:lnTo>
                  <a:lnTo>
                    <a:pt x="1296840" y="261967"/>
                  </a:lnTo>
                  <a:lnTo>
                    <a:pt x="1093640" y="0"/>
                  </a:lnTo>
                  <a:close/>
                </a:path>
              </a:pathLst>
            </a:custGeom>
            <a:solidFill>
              <a:srgbClr val="60A0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52400" y="-28575"/>
              <a:ext cx="992040" cy="552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18005" y="6653842"/>
            <a:ext cx="6139744" cy="168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5546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Transfer</a:t>
            </a:r>
          </a:p>
          <a:p>
            <a:pPr algn="l">
              <a:lnSpc>
                <a:spcPts val="6655"/>
              </a:lnSpc>
            </a:pPr>
            <a:r>
              <a:rPr lang="en-US" sz="5546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Learning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7C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332765"/>
            <a:ext cx="18500439" cy="1954235"/>
            <a:chOff x="0" y="0"/>
            <a:chExt cx="4872544" cy="5146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2544" cy="514696"/>
            </a:xfrm>
            <a:custGeom>
              <a:avLst/>
              <a:gdLst/>
              <a:ahLst/>
              <a:cxnLst/>
              <a:rect r="r" b="b" t="t" l="l"/>
              <a:pathLst>
                <a:path h="514696" w="4872544">
                  <a:moveTo>
                    <a:pt x="0" y="0"/>
                  </a:moveTo>
                  <a:lnTo>
                    <a:pt x="4872544" y="0"/>
                  </a:lnTo>
                  <a:lnTo>
                    <a:pt x="4872544" y="514696"/>
                  </a:lnTo>
                  <a:lnTo>
                    <a:pt x="0" y="51469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72544" cy="543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800560"/>
            <a:ext cx="14034598" cy="95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6"/>
              </a:lnSpc>
            </a:pPr>
            <a:r>
              <a:rPr lang="en-US" sz="6052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Was ist Transfer Learning?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8091140" cy="38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Definition &amp; Idee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2690612" y="3285935"/>
            <a:ext cx="12622030" cy="2515268"/>
            <a:chOff x="0" y="0"/>
            <a:chExt cx="16829373" cy="335369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6829373" cy="3353691"/>
              <a:chOff x="0" y="0"/>
              <a:chExt cx="12383769" cy="246778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383769" cy="2467789"/>
              </a:xfrm>
              <a:custGeom>
                <a:avLst/>
                <a:gdLst/>
                <a:ahLst/>
                <a:cxnLst/>
                <a:rect r="r" b="b" t="t" l="l"/>
                <a:pathLst>
                  <a:path h="2467789" w="12383769">
                    <a:moveTo>
                      <a:pt x="12259308" y="2467789"/>
                    </a:moveTo>
                    <a:lnTo>
                      <a:pt x="124460" y="2467789"/>
                    </a:lnTo>
                    <a:cubicBezTo>
                      <a:pt x="55880" y="2467789"/>
                      <a:pt x="0" y="2411909"/>
                      <a:pt x="0" y="234332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259308" y="0"/>
                    </a:lnTo>
                    <a:cubicBezTo>
                      <a:pt x="12327889" y="0"/>
                      <a:pt x="12383769" y="55880"/>
                      <a:pt x="12383769" y="124460"/>
                    </a:cubicBezTo>
                    <a:lnTo>
                      <a:pt x="12383769" y="2343329"/>
                    </a:lnTo>
                    <a:cubicBezTo>
                      <a:pt x="12383769" y="2411909"/>
                      <a:pt x="12327889" y="2467789"/>
                      <a:pt x="12259308" y="24677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07832" y="184082"/>
              <a:ext cx="16413710" cy="2956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51"/>
                </a:lnSpc>
                <a:spcBef>
                  <a:spcPct val="0"/>
                </a:spcBef>
              </a:pPr>
              <a:r>
                <a:rPr lang="en-US" sz="3423">
                  <a:solidFill>
                    <a:srgbClr val="1A1A1A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Te</a:t>
              </a:r>
              <a:r>
                <a:rPr lang="en-US" sz="3423">
                  <a:solidFill>
                    <a:srgbClr val="1A1A1A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chnik im maschinellen Lernen, bei der ein Modell, das für eine Aufgabe trainiert wurde, auf eine andere verwandte Aufgabe angewendet wird.</a:t>
              </a:r>
            </a:p>
            <a:p>
              <a:pPr algn="l" marL="0" indent="0" lvl="0">
                <a:lnSpc>
                  <a:spcPts val="445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90612" y="5998823"/>
            <a:ext cx="6207887" cy="3235437"/>
            <a:chOff x="0" y="0"/>
            <a:chExt cx="8277183" cy="431391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791163" cy="4313916"/>
              <a:chOff x="0" y="0"/>
              <a:chExt cx="8489549" cy="470060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489549" cy="4700608"/>
              </a:xfrm>
              <a:custGeom>
                <a:avLst/>
                <a:gdLst/>
                <a:ahLst/>
                <a:cxnLst/>
                <a:rect r="r" b="b" t="t" l="l"/>
                <a:pathLst>
                  <a:path h="4700608" w="8489549">
                    <a:moveTo>
                      <a:pt x="8365089" y="4700608"/>
                    </a:moveTo>
                    <a:lnTo>
                      <a:pt x="124460" y="4700608"/>
                    </a:lnTo>
                    <a:cubicBezTo>
                      <a:pt x="55880" y="4700608"/>
                      <a:pt x="0" y="4644729"/>
                      <a:pt x="0" y="45761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365089" y="0"/>
                    </a:lnTo>
                    <a:cubicBezTo>
                      <a:pt x="8433669" y="0"/>
                      <a:pt x="8489549" y="55880"/>
                      <a:pt x="8489549" y="124460"/>
                    </a:cubicBezTo>
                    <a:lnTo>
                      <a:pt x="8489549" y="4576149"/>
                    </a:lnTo>
                    <a:cubicBezTo>
                      <a:pt x="8489549" y="4644729"/>
                      <a:pt x="8433669" y="4700608"/>
                      <a:pt x="8365089" y="47006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462615" y="627515"/>
              <a:ext cx="7814568" cy="780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39"/>
                </a:lnSpc>
                <a:spcBef>
                  <a:spcPct val="0"/>
                </a:spcBef>
              </a:pPr>
              <a:r>
                <a:rPr lang="en-US" sz="3722">
                  <a:solidFill>
                    <a:srgbClr val="1A1A1A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Idee: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62615" y="1766366"/>
              <a:ext cx="7814568" cy="73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19"/>
                </a:lnSpc>
                <a:spcBef>
                  <a:spcPct val="0"/>
                </a:spcBef>
              </a:pPr>
              <a:r>
                <a:rPr lang="en-US" sz="3476">
                  <a:solidFill>
                    <a:srgbClr val="1A1A1A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Fahrrad fahren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62615" y="2865538"/>
              <a:ext cx="7814568" cy="73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19"/>
                </a:lnSpc>
                <a:spcBef>
                  <a:spcPct val="0"/>
                </a:spcBef>
              </a:pPr>
              <a:r>
                <a:rPr lang="en-US" sz="3476">
                  <a:solidFill>
                    <a:srgbClr val="1A1A1A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Motorrad fahren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32909" y="5998823"/>
            <a:ext cx="6077363" cy="3259477"/>
            <a:chOff x="0" y="0"/>
            <a:chExt cx="8103151" cy="434597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706309" cy="4345970"/>
              <a:chOff x="0" y="0"/>
              <a:chExt cx="5992772" cy="337962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992772" cy="3379621"/>
              </a:xfrm>
              <a:custGeom>
                <a:avLst/>
                <a:gdLst/>
                <a:ahLst/>
                <a:cxnLst/>
                <a:rect r="r" b="b" t="t" l="l"/>
                <a:pathLst>
                  <a:path h="3379621" w="5992772">
                    <a:moveTo>
                      <a:pt x="5868312" y="3379621"/>
                    </a:moveTo>
                    <a:lnTo>
                      <a:pt x="124460" y="3379621"/>
                    </a:lnTo>
                    <a:cubicBezTo>
                      <a:pt x="55880" y="3379621"/>
                      <a:pt x="0" y="3323741"/>
                      <a:pt x="0" y="325516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68312" y="0"/>
                    </a:lnTo>
                    <a:cubicBezTo>
                      <a:pt x="5936891" y="0"/>
                      <a:pt x="5992772" y="55880"/>
                      <a:pt x="5992772" y="124460"/>
                    </a:cubicBezTo>
                    <a:lnTo>
                      <a:pt x="5992772" y="3255161"/>
                    </a:lnTo>
                    <a:cubicBezTo>
                      <a:pt x="5992772" y="3323741"/>
                      <a:pt x="5936891" y="3379621"/>
                      <a:pt x="5868312" y="337962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373691" y="826876"/>
              <a:ext cx="7729460" cy="738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77"/>
                </a:lnSpc>
                <a:spcBef>
                  <a:spcPct val="0"/>
                </a:spcBef>
              </a:pPr>
              <a:r>
                <a:rPr lang="en-US" sz="3520">
                  <a:solidFill>
                    <a:srgbClr val="1A1A1A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Redundanzen vermeiden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73691" y="2745268"/>
              <a:ext cx="7729460" cy="707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342">
                  <a:solidFill>
                    <a:srgbClr val="1A1A1A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Datenbedarf reduzieren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C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80744" y="7415253"/>
            <a:ext cx="19932522" cy="2107510"/>
            <a:chOff x="0" y="0"/>
            <a:chExt cx="5249718" cy="555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9718" cy="555064"/>
            </a:xfrm>
            <a:custGeom>
              <a:avLst/>
              <a:gdLst/>
              <a:ahLst/>
              <a:cxnLst/>
              <a:rect r="r" b="b" t="t" l="l"/>
              <a:pathLst>
                <a:path h="555064" w="5249718">
                  <a:moveTo>
                    <a:pt x="0" y="0"/>
                  </a:moveTo>
                  <a:lnTo>
                    <a:pt x="5249718" y="0"/>
                  </a:lnTo>
                  <a:lnTo>
                    <a:pt x="5249718" y="555064"/>
                  </a:lnTo>
                  <a:lnTo>
                    <a:pt x="0" y="555064"/>
                  </a:lnTo>
                  <a:close/>
                </a:path>
              </a:pathLst>
            </a:custGeom>
            <a:solidFill>
              <a:srgbClr val="9AAF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249718" cy="583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133681"/>
            <a:ext cx="18288000" cy="4040822"/>
            <a:chOff x="0" y="0"/>
            <a:chExt cx="4816593" cy="10642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64249"/>
            </a:xfrm>
            <a:custGeom>
              <a:avLst/>
              <a:gdLst/>
              <a:ahLst/>
              <a:cxnLst/>
              <a:rect r="r" b="b" t="t" l="l"/>
              <a:pathLst>
                <a:path h="10642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64249"/>
                  </a:lnTo>
                  <a:lnTo>
                    <a:pt x="0" y="1064249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092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7756" y="3348493"/>
            <a:ext cx="4834338" cy="3590014"/>
            <a:chOff x="0" y="0"/>
            <a:chExt cx="1094522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4522" cy="812800"/>
            </a:xfrm>
            <a:custGeom>
              <a:avLst/>
              <a:gdLst/>
              <a:ahLst/>
              <a:cxnLst/>
              <a:rect r="r" b="b" t="t" l="l"/>
              <a:pathLst>
                <a:path h="812800" w="1094522">
                  <a:moveTo>
                    <a:pt x="0" y="0"/>
                  </a:moveTo>
                  <a:lnTo>
                    <a:pt x="1094522" y="0"/>
                  </a:lnTo>
                  <a:lnTo>
                    <a:pt x="10945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5678" t="0" r="-567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535887" y="3348493"/>
            <a:ext cx="4834338" cy="3590014"/>
            <a:chOff x="0" y="0"/>
            <a:chExt cx="109452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4522" cy="812800"/>
            </a:xfrm>
            <a:custGeom>
              <a:avLst/>
              <a:gdLst/>
              <a:ahLst/>
              <a:cxnLst/>
              <a:rect r="r" b="b" t="t" l="l"/>
              <a:pathLst>
                <a:path h="812800" w="1094522">
                  <a:moveTo>
                    <a:pt x="0" y="0"/>
                  </a:moveTo>
                  <a:lnTo>
                    <a:pt x="1094522" y="0"/>
                  </a:lnTo>
                  <a:lnTo>
                    <a:pt x="10945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5695" t="0" r="-5695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34018" y="3348493"/>
            <a:ext cx="4834338" cy="3590014"/>
            <a:chOff x="0" y="0"/>
            <a:chExt cx="1094522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4522" cy="812800"/>
            </a:xfrm>
            <a:custGeom>
              <a:avLst/>
              <a:gdLst/>
              <a:ahLst/>
              <a:cxnLst/>
              <a:rect r="r" b="b" t="t" l="l"/>
              <a:pathLst>
                <a:path h="812800" w="1094522">
                  <a:moveTo>
                    <a:pt x="0" y="0"/>
                  </a:moveTo>
                  <a:lnTo>
                    <a:pt x="1094522" y="0"/>
                  </a:lnTo>
                  <a:lnTo>
                    <a:pt x="10945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5678" t="0" r="-5678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169535" y="872759"/>
            <a:ext cx="20722541" cy="1543050"/>
            <a:chOff x="0" y="0"/>
            <a:chExt cx="5457789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57789" cy="406400"/>
            </a:xfrm>
            <a:custGeom>
              <a:avLst/>
              <a:gdLst/>
              <a:ahLst/>
              <a:cxnLst/>
              <a:rect r="r" b="b" t="t" l="l"/>
              <a:pathLst>
                <a:path h="406400" w="5457789">
                  <a:moveTo>
                    <a:pt x="5254589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5254589" y="406400"/>
                  </a:lnTo>
                  <a:lnTo>
                    <a:pt x="5457789" y="203200"/>
                  </a:lnTo>
                  <a:lnTo>
                    <a:pt x="5254589" y="0"/>
                  </a:lnTo>
                  <a:close/>
                </a:path>
              </a:pathLst>
            </a:custGeom>
            <a:solidFill>
              <a:srgbClr val="9AAFA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52400" y="-28575"/>
              <a:ext cx="5152989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15602" y="1143000"/>
            <a:ext cx="13844095" cy="111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4"/>
              </a:lnSpc>
            </a:pPr>
            <a:r>
              <a:rPr lang="en-US" sz="8128">
                <a:solidFill>
                  <a:srgbClr val="EDEDED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Warum Transfer Learning?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2350" y="7670900"/>
            <a:ext cx="4834338" cy="135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4"/>
              </a:lnSpc>
            </a:pPr>
            <a:r>
              <a:rPr lang="en-US" sz="3874">
                <a:solidFill>
                  <a:srgbClr val="1A1A1A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Verkürzte Trainingszeiten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20481" y="7670900"/>
            <a:ext cx="4834338" cy="135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4"/>
              </a:lnSpc>
            </a:pPr>
            <a:r>
              <a:rPr lang="en-US" sz="3874">
                <a:solidFill>
                  <a:srgbClr val="1A1A1A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Bessere </a:t>
            </a:r>
          </a:p>
          <a:p>
            <a:pPr algn="ctr" marL="0" indent="0" lvl="0">
              <a:lnSpc>
                <a:spcPts val="5424"/>
              </a:lnSpc>
            </a:pPr>
            <a:r>
              <a:rPr lang="en-US" sz="3874">
                <a:solidFill>
                  <a:srgbClr val="1A1A1A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Performance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18612" y="7670900"/>
            <a:ext cx="4834338" cy="67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4"/>
              </a:lnSpc>
            </a:pPr>
            <a:r>
              <a:rPr lang="en-US" sz="3874">
                <a:solidFill>
                  <a:srgbClr val="1A1A1A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Reproduzierbarkeit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C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3687" y="6577684"/>
            <a:ext cx="20820062" cy="3644630"/>
            <a:chOff x="0" y="0"/>
            <a:chExt cx="5483473" cy="959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3473" cy="959903"/>
            </a:xfrm>
            <a:custGeom>
              <a:avLst/>
              <a:gdLst/>
              <a:ahLst/>
              <a:cxnLst/>
              <a:rect r="r" b="b" t="t" l="l"/>
              <a:pathLst>
                <a:path h="959903" w="5483473">
                  <a:moveTo>
                    <a:pt x="0" y="0"/>
                  </a:moveTo>
                  <a:lnTo>
                    <a:pt x="5483473" y="0"/>
                  </a:lnTo>
                  <a:lnTo>
                    <a:pt x="5483473" y="959903"/>
                  </a:lnTo>
                  <a:lnTo>
                    <a:pt x="0" y="959903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483473" cy="988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88453" y="3764290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8453" y="7136214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8453" y="5551669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37900" y="1793002"/>
            <a:ext cx="6548920" cy="4784681"/>
          </a:xfrm>
          <a:custGeom>
            <a:avLst/>
            <a:gdLst/>
            <a:ahLst/>
            <a:cxnLst/>
            <a:rect r="r" b="b" t="t" l="l"/>
            <a:pathLst>
              <a:path h="4784681" w="6548920">
                <a:moveTo>
                  <a:pt x="0" y="0"/>
                </a:moveTo>
                <a:lnTo>
                  <a:pt x="6548920" y="0"/>
                </a:lnTo>
                <a:lnTo>
                  <a:pt x="6548920" y="4784682"/>
                </a:lnTo>
                <a:lnTo>
                  <a:pt x="0" y="478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9885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953056" y="0"/>
            <a:ext cx="8613473" cy="10222314"/>
            <a:chOff x="0" y="0"/>
            <a:chExt cx="767438" cy="9107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7438" cy="910781"/>
            </a:xfrm>
            <a:custGeom>
              <a:avLst/>
              <a:gdLst/>
              <a:ahLst/>
              <a:cxnLst/>
              <a:rect r="r" b="b" t="t" l="l"/>
              <a:pathLst>
                <a:path h="910781" w="767438">
                  <a:moveTo>
                    <a:pt x="767438" y="0"/>
                  </a:moveTo>
                  <a:lnTo>
                    <a:pt x="767438" y="910781"/>
                  </a:lnTo>
                  <a:lnTo>
                    <a:pt x="383719" y="783781"/>
                  </a:lnTo>
                  <a:lnTo>
                    <a:pt x="0" y="910781"/>
                  </a:lnTo>
                  <a:lnTo>
                    <a:pt x="0" y="0"/>
                  </a:lnTo>
                  <a:lnTo>
                    <a:pt x="767438" y="0"/>
                  </a:lnTo>
                  <a:close/>
                </a:path>
              </a:pathLst>
            </a:custGeom>
            <a:solidFill>
              <a:srgbClr val="8DB3A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767438" cy="812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86163"/>
            <a:ext cx="18522192" cy="835365"/>
            <a:chOff x="0" y="0"/>
            <a:chExt cx="4878273" cy="2200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78273" cy="220014"/>
            </a:xfrm>
            <a:custGeom>
              <a:avLst/>
              <a:gdLst/>
              <a:ahLst/>
              <a:cxnLst/>
              <a:rect r="r" b="b" t="t" l="l"/>
              <a:pathLst>
                <a:path h="220014" w="4878273">
                  <a:moveTo>
                    <a:pt x="0" y="0"/>
                  </a:moveTo>
                  <a:lnTo>
                    <a:pt x="4878273" y="0"/>
                  </a:lnTo>
                  <a:lnTo>
                    <a:pt x="4878273" y="220014"/>
                  </a:lnTo>
                  <a:lnTo>
                    <a:pt x="0" y="220014"/>
                  </a:lnTo>
                  <a:close/>
                </a:path>
              </a:pathLst>
            </a:custGeom>
            <a:solidFill>
              <a:srgbClr val="007C9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78273" cy="248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37900" y="7126689"/>
            <a:ext cx="7536553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Zentrale Fragestellungen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12927" y="2057204"/>
            <a:ext cx="8540019" cy="161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7"/>
              </a:lnSpc>
            </a:pPr>
            <a:r>
              <a:rPr lang="en-US" b="true" sz="3799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Wie ähnli</a:t>
            </a:r>
            <a:r>
              <a:rPr lang="en-US" b="true" sz="3799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ch sind Quell- und Zielaufgabe?</a:t>
            </a:r>
          </a:p>
          <a:p>
            <a:pPr algn="l">
              <a:lnSpc>
                <a:spcPts val="421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901847" y="2190935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12927" y="3710363"/>
            <a:ext cx="8540019" cy="207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3"/>
              </a:lnSpc>
            </a:pPr>
            <a:r>
              <a:rPr lang="en-US" b="true" sz="3799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Wel</a:t>
            </a:r>
            <a:r>
              <a:rPr lang="en-US" b="true" sz="3799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che Teile des Modells sollen übernommen werden (Feature Extractor, ganze Architektur)?</a:t>
            </a:r>
          </a:p>
          <a:p>
            <a:pPr algn="l" marL="0" indent="0" lvl="1">
              <a:lnSpc>
                <a:spcPts val="4103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901847" y="3763384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12927" y="7198189"/>
            <a:ext cx="7322748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b="true" sz="3799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Wel</a:t>
            </a:r>
            <a:r>
              <a:rPr lang="en-US" b="true" sz="3799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che Risiken bestehen (z. B. Negative Transfer)?</a:t>
            </a:r>
          </a:p>
          <a:p>
            <a:pPr algn="l" marL="0" indent="0" lvl="1">
              <a:lnSpc>
                <a:spcPts val="493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901847" y="7121989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12927" y="5836513"/>
            <a:ext cx="8540019" cy="74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b="true" sz="3799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Wi</a:t>
            </a:r>
            <a:r>
              <a:rPr lang="en-US" b="true" sz="3799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 viel Fine-Tuning ist erforderlich?</a:t>
            </a:r>
          </a:p>
          <a:p>
            <a:pPr algn="l" marL="0" indent="0" lvl="1">
              <a:lnSpc>
                <a:spcPts val="2773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901847" y="5550763"/>
            <a:ext cx="545211" cy="6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C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0833" y="1599186"/>
            <a:ext cx="8577167" cy="2322115"/>
            <a:chOff x="0" y="0"/>
            <a:chExt cx="2259007" cy="611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9007" cy="611586"/>
            </a:xfrm>
            <a:custGeom>
              <a:avLst/>
              <a:gdLst/>
              <a:ahLst/>
              <a:cxnLst/>
              <a:rect r="r" b="b" t="t" l="l"/>
              <a:pathLst>
                <a:path h="611586" w="2259007">
                  <a:moveTo>
                    <a:pt x="2259007" y="0"/>
                  </a:moveTo>
                  <a:lnTo>
                    <a:pt x="0" y="0"/>
                  </a:lnTo>
                  <a:lnTo>
                    <a:pt x="101600" y="305793"/>
                  </a:lnTo>
                  <a:lnTo>
                    <a:pt x="0" y="611586"/>
                  </a:lnTo>
                  <a:lnTo>
                    <a:pt x="2259007" y="611586"/>
                  </a:lnTo>
                  <a:lnTo>
                    <a:pt x="2157407" y="305793"/>
                  </a:lnTo>
                  <a:lnTo>
                    <a:pt x="2259007" y="0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28575"/>
              <a:ext cx="2081207" cy="640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15126" y="4355050"/>
            <a:ext cx="8368581" cy="2180515"/>
            <a:chOff x="0" y="0"/>
            <a:chExt cx="2204071" cy="574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04071" cy="574292"/>
            </a:xfrm>
            <a:custGeom>
              <a:avLst/>
              <a:gdLst/>
              <a:ahLst/>
              <a:cxnLst/>
              <a:rect r="r" b="b" t="t" l="l"/>
              <a:pathLst>
                <a:path h="574292" w="2204071">
                  <a:moveTo>
                    <a:pt x="2204071" y="0"/>
                  </a:moveTo>
                  <a:lnTo>
                    <a:pt x="0" y="0"/>
                  </a:lnTo>
                  <a:lnTo>
                    <a:pt x="101600" y="287146"/>
                  </a:lnTo>
                  <a:lnTo>
                    <a:pt x="0" y="574292"/>
                  </a:lnTo>
                  <a:lnTo>
                    <a:pt x="2204071" y="574292"/>
                  </a:lnTo>
                  <a:lnTo>
                    <a:pt x="2102471" y="287146"/>
                  </a:lnTo>
                  <a:lnTo>
                    <a:pt x="2204071" y="0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8900" y="-28575"/>
              <a:ext cx="2026271" cy="602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15126" y="6969314"/>
            <a:ext cx="8368581" cy="2288986"/>
            <a:chOff x="0" y="0"/>
            <a:chExt cx="2204071" cy="6028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4071" cy="602861"/>
            </a:xfrm>
            <a:custGeom>
              <a:avLst/>
              <a:gdLst/>
              <a:ahLst/>
              <a:cxnLst/>
              <a:rect r="r" b="b" t="t" l="l"/>
              <a:pathLst>
                <a:path h="602861" w="2204071">
                  <a:moveTo>
                    <a:pt x="2204071" y="0"/>
                  </a:moveTo>
                  <a:lnTo>
                    <a:pt x="0" y="0"/>
                  </a:lnTo>
                  <a:lnTo>
                    <a:pt x="101600" y="301430"/>
                  </a:lnTo>
                  <a:lnTo>
                    <a:pt x="0" y="602861"/>
                  </a:lnTo>
                  <a:lnTo>
                    <a:pt x="2204071" y="602861"/>
                  </a:lnTo>
                  <a:lnTo>
                    <a:pt x="2102471" y="301430"/>
                  </a:lnTo>
                  <a:lnTo>
                    <a:pt x="2204071" y="0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88900" y="-28575"/>
              <a:ext cx="2026271" cy="631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5528" y="0"/>
            <a:ext cx="5330995" cy="9258300"/>
            <a:chOff x="0" y="0"/>
            <a:chExt cx="536514" cy="9317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6514" cy="931760"/>
            </a:xfrm>
            <a:custGeom>
              <a:avLst/>
              <a:gdLst/>
              <a:ahLst/>
              <a:cxnLst/>
              <a:rect r="r" b="b" t="t" l="l"/>
              <a:pathLst>
                <a:path h="931760" w="536514">
                  <a:moveTo>
                    <a:pt x="536514" y="0"/>
                  </a:moveTo>
                  <a:lnTo>
                    <a:pt x="536514" y="817460"/>
                  </a:lnTo>
                  <a:lnTo>
                    <a:pt x="268257" y="931760"/>
                  </a:lnTo>
                  <a:lnTo>
                    <a:pt x="0" y="817460"/>
                  </a:lnTo>
                  <a:lnTo>
                    <a:pt x="0" y="0"/>
                  </a:lnTo>
                  <a:lnTo>
                    <a:pt x="536514" y="0"/>
                  </a:lnTo>
                  <a:close/>
                </a:path>
              </a:pathLst>
            </a:custGeom>
            <a:solidFill>
              <a:srgbClr val="9AAFA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536514" cy="846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61624" y="1396310"/>
            <a:ext cx="7198416" cy="301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</a:pPr>
            <a:r>
              <a:rPr lang="en-US" b="true" sz="7199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Typen von Transfer Learning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90014" y="1599186"/>
            <a:ext cx="2364070" cy="2364061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290014" y="4245781"/>
            <a:ext cx="2364070" cy="2364061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290014" y="6894239"/>
            <a:ext cx="2364070" cy="2364061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393147" y="1688727"/>
            <a:ext cx="6866153" cy="229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Indu</a:t>
            </a:r>
            <a:r>
              <a:rPr lang="en-US" sz="32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ctive TL: Zielaufgabe hat gelabelte Daten (z. B. Fine-Tuning BERT für Sentiment Analysis)</a:t>
            </a:r>
          </a:p>
          <a:p>
            <a:pPr algn="l" marL="0" indent="0" lvl="0">
              <a:lnSpc>
                <a:spcPts val="461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393147" y="4525193"/>
            <a:ext cx="7009361" cy="229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Transdu</a:t>
            </a:r>
            <a:r>
              <a:rPr lang="en-US" sz="32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ctive TL: Keine gelabelten Daten für Zielaufgabe, aber gleiche Eingaben (z. B. Domain Adaptation)</a:t>
            </a:r>
          </a:p>
          <a:p>
            <a:pPr algn="l" marL="0" indent="0" lvl="0">
              <a:lnSpc>
                <a:spcPts val="461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393147" y="7073142"/>
            <a:ext cx="6866153" cy="287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Unsupe</a:t>
            </a:r>
            <a:r>
              <a:rPr lang="en-US" sz="32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rvised TL: Keine Labels in Quelle/Ziel (z. B. Pretraining auf großem Korpus)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-517128" y="731886"/>
            <a:ext cx="19604207" cy="445349"/>
            <a:chOff x="0" y="0"/>
            <a:chExt cx="5163248" cy="11729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163248" cy="117294"/>
            </a:xfrm>
            <a:custGeom>
              <a:avLst/>
              <a:gdLst/>
              <a:ahLst/>
              <a:cxnLst/>
              <a:rect r="r" b="b" t="t" l="l"/>
              <a:pathLst>
                <a:path h="117294" w="5163248">
                  <a:moveTo>
                    <a:pt x="5163248" y="0"/>
                  </a:moveTo>
                  <a:lnTo>
                    <a:pt x="0" y="0"/>
                  </a:lnTo>
                  <a:lnTo>
                    <a:pt x="101600" y="58647"/>
                  </a:lnTo>
                  <a:lnTo>
                    <a:pt x="0" y="117294"/>
                  </a:lnTo>
                  <a:lnTo>
                    <a:pt x="5163248" y="117294"/>
                  </a:lnTo>
                  <a:lnTo>
                    <a:pt x="5061648" y="58647"/>
                  </a:lnTo>
                  <a:lnTo>
                    <a:pt x="5163248" y="0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88900" y="-28575"/>
              <a:ext cx="4985448" cy="145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C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1264" y="6186681"/>
            <a:ext cx="20843930" cy="1868829"/>
            <a:chOff x="0" y="0"/>
            <a:chExt cx="5489759" cy="492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9759" cy="492202"/>
            </a:xfrm>
            <a:custGeom>
              <a:avLst/>
              <a:gdLst/>
              <a:ahLst/>
              <a:cxnLst/>
              <a:rect r="r" b="b" t="t" l="l"/>
              <a:pathLst>
                <a:path h="492202" w="5489759">
                  <a:moveTo>
                    <a:pt x="0" y="0"/>
                  </a:moveTo>
                  <a:lnTo>
                    <a:pt x="5489759" y="0"/>
                  </a:lnTo>
                  <a:lnTo>
                    <a:pt x="5489759" y="492202"/>
                  </a:lnTo>
                  <a:lnTo>
                    <a:pt x="0" y="492202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489759" cy="52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81264" y="2281040"/>
            <a:ext cx="20843930" cy="1868829"/>
            <a:chOff x="0" y="0"/>
            <a:chExt cx="5489759" cy="4922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9759" cy="492202"/>
            </a:xfrm>
            <a:custGeom>
              <a:avLst/>
              <a:gdLst/>
              <a:ahLst/>
              <a:cxnLst/>
              <a:rect r="r" b="b" t="t" l="l"/>
              <a:pathLst>
                <a:path h="492202" w="5489759">
                  <a:moveTo>
                    <a:pt x="0" y="0"/>
                  </a:moveTo>
                  <a:lnTo>
                    <a:pt x="5489759" y="0"/>
                  </a:lnTo>
                  <a:lnTo>
                    <a:pt x="5489759" y="492202"/>
                  </a:lnTo>
                  <a:lnTo>
                    <a:pt x="0" y="492202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489759" cy="52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5753100" cy="10287000"/>
            <a:chOff x="0" y="0"/>
            <a:chExt cx="812800" cy="14533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453351"/>
            </a:xfrm>
            <a:custGeom>
              <a:avLst/>
              <a:gdLst/>
              <a:ahLst/>
              <a:cxnLst/>
              <a:rect r="r" b="b" t="t" l="l"/>
              <a:pathLst>
                <a:path h="145335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3351"/>
                  </a:lnTo>
                  <a:lnTo>
                    <a:pt x="0" y="1453351"/>
                  </a:lnTo>
                  <a:close/>
                </a:path>
              </a:pathLst>
            </a:custGeom>
            <a:blipFill>
              <a:blip r:embed="rId2"/>
              <a:stretch>
                <a:fillRect l="-52175" t="0" r="-5217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212620" y="4543425"/>
            <a:ext cx="1087545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true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Fine Tuning: </a:t>
            </a:r>
            <a:r>
              <a:rPr lang="en-US" b="true" sz="4500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Bestimmte Layer neu trainieren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297471"/>
            <a:ext cx="19343739" cy="334442"/>
            <a:chOff x="0" y="0"/>
            <a:chExt cx="3559109" cy="615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59108" cy="61535"/>
            </a:xfrm>
            <a:custGeom>
              <a:avLst/>
              <a:gdLst/>
              <a:ahLst/>
              <a:cxnLst/>
              <a:rect r="r" b="b" t="t" l="l"/>
              <a:pathLst>
                <a:path h="61535" w="3559108">
                  <a:moveTo>
                    <a:pt x="3355908" y="0"/>
                  </a:moveTo>
                  <a:lnTo>
                    <a:pt x="0" y="0"/>
                  </a:lnTo>
                  <a:lnTo>
                    <a:pt x="0" y="61535"/>
                  </a:lnTo>
                  <a:lnTo>
                    <a:pt x="3355908" y="61535"/>
                  </a:lnTo>
                  <a:lnTo>
                    <a:pt x="3559108" y="30767"/>
                  </a:lnTo>
                  <a:lnTo>
                    <a:pt x="3355908" y="0"/>
                  </a:lnTo>
                  <a:close/>
                </a:path>
              </a:pathLst>
            </a:custGeom>
            <a:solidFill>
              <a:srgbClr val="60A0C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444809" cy="90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212620" y="812888"/>
            <a:ext cx="1059318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7"/>
              </a:lnSpc>
            </a:pPr>
            <a:r>
              <a:rPr lang="en-US" b="true" sz="6531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Architekturen &amp; Methoden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12620" y="2547870"/>
            <a:ext cx="1087545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Feature Extraction: Nur letzte Layer austauschen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12620" y="6778196"/>
            <a:ext cx="1087545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Frozen vs. Unfrozen Layers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12620" y="8243361"/>
            <a:ext cx="1087545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Ad</a:t>
            </a:r>
            <a:r>
              <a:rPr lang="en-US" b="true" sz="4500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apter Layers (z. B. bei NLP)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265321" y="9557811"/>
            <a:ext cx="19343739" cy="334442"/>
            <a:chOff x="0" y="0"/>
            <a:chExt cx="3559109" cy="615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59108" cy="61535"/>
            </a:xfrm>
            <a:custGeom>
              <a:avLst/>
              <a:gdLst/>
              <a:ahLst/>
              <a:cxnLst/>
              <a:rect r="r" b="b" t="t" l="l"/>
              <a:pathLst>
                <a:path h="61535" w="3559108">
                  <a:moveTo>
                    <a:pt x="3355908" y="0"/>
                  </a:moveTo>
                  <a:lnTo>
                    <a:pt x="0" y="0"/>
                  </a:lnTo>
                  <a:lnTo>
                    <a:pt x="0" y="61535"/>
                  </a:lnTo>
                  <a:lnTo>
                    <a:pt x="3355908" y="61535"/>
                  </a:lnTo>
                  <a:lnTo>
                    <a:pt x="3559108" y="30767"/>
                  </a:lnTo>
                  <a:lnTo>
                    <a:pt x="3355908" y="0"/>
                  </a:lnTo>
                  <a:close/>
                </a:path>
              </a:pathLst>
            </a:custGeom>
            <a:solidFill>
              <a:srgbClr val="60A0C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3444809" cy="90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C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5507" y="6824230"/>
            <a:ext cx="18839014" cy="3462770"/>
            <a:chOff x="0" y="0"/>
            <a:chExt cx="4961716" cy="912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1716" cy="912005"/>
            </a:xfrm>
            <a:custGeom>
              <a:avLst/>
              <a:gdLst/>
              <a:ahLst/>
              <a:cxnLst/>
              <a:rect r="r" b="b" t="t" l="l"/>
              <a:pathLst>
                <a:path h="912005" w="4961716">
                  <a:moveTo>
                    <a:pt x="0" y="0"/>
                  </a:moveTo>
                  <a:lnTo>
                    <a:pt x="4961716" y="0"/>
                  </a:lnTo>
                  <a:lnTo>
                    <a:pt x="4961716" y="912005"/>
                  </a:lnTo>
                  <a:lnTo>
                    <a:pt x="0" y="912005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961716" cy="94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2559" y="7051734"/>
            <a:ext cx="5721348" cy="3048758"/>
            <a:chOff x="0" y="0"/>
            <a:chExt cx="1506857" cy="8029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6857" cy="802965"/>
            </a:xfrm>
            <a:custGeom>
              <a:avLst/>
              <a:gdLst/>
              <a:ahLst/>
              <a:cxnLst/>
              <a:rect r="r" b="b" t="t" l="l"/>
              <a:pathLst>
                <a:path h="802965" w="1506857">
                  <a:moveTo>
                    <a:pt x="1303657" y="0"/>
                  </a:moveTo>
                  <a:lnTo>
                    <a:pt x="203200" y="0"/>
                  </a:lnTo>
                  <a:lnTo>
                    <a:pt x="0" y="401483"/>
                  </a:lnTo>
                  <a:lnTo>
                    <a:pt x="203200" y="802965"/>
                  </a:lnTo>
                  <a:lnTo>
                    <a:pt x="1303657" y="802965"/>
                  </a:lnTo>
                  <a:lnTo>
                    <a:pt x="1506857" y="401483"/>
                  </a:lnTo>
                  <a:lnTo>
                    <a:pt x="1303657" y="0"/>
                  </a:lnTo>
                  <a:close/>
                </a:path>
              </a:pathLst>
            </a:custGeom>
            <a:solidFill>
              <a:srgbClr val="5F6D6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52400" y="-28575"/>
              <a:ext cx="1202057" cy="831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26473" y="7051734"/>
            <a:ext cx="5721348" cy="3048758"/>
            <a:chOff x="0" y="0"/>
            <a:chExt cx="1506857" cy="8029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6857" cy="802965"/>
            </a:xfrm>
            <a:custGeom>
              <a:avLst/>
              <a:gdLst/>
              <a:ahLst/>
              <a:cxnLst/>
              <a:rect r="r" b="b" t="t" l="l"/>
              <a:pathLst>
                <a:path h="802965" w="1506857">
                  <a:moveTo>
                    <a:pt x="1303657" y="0"/>
                  </a:moveTo>
                  <a:lnTo>
                    <a:pt x="203200" y="0"/>
                  </a:lnTo>
                  <a:lnTo>
                    <a:pt x="0" y="401483"/>
                  </a:lnTo>
                  <a:lnTo>
                    <a:pt x="203200" y="802965"/>
                  </a:lnTo>
                  <a:lnTo>
                    <a:pt x="1303657" y="802965"/>
                  </a:lnTo>
                  <a:lnTo>
                    <a:pt x="1506857" y="401483"/>
                  </a:lnTo>
                  <a:lnTo>
                    <a:pt x="1303657" y="0"/>
                  </a:lnTo>
                  <a:close/>
                </a:path>
              </a:pathLst>
            </a:custGeom>
            <a:solidFill>
              <a:srgbClr val="5F6D6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-28575"/>
              <a:ext cx="1202057" cy="831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70387" y="7051734"/>
            <a:ext cx="5721348" cy="3048758"/>
            <a:chOff x="0" y="0"/>
            <a:chExt cx="1506857" cy="8029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06857" cy="802965"/>
            </a:xfrm>
            <a:custGeom>
              <a:avLst/>
              <a:gdLst/>
              <a:ahLst/>
              <a:cxnLst/>
              <a:rect r="r" b="b" t="t" l="l"/>
              <a:pathLst>
                <a:path h="802965" w="1506857">
                  <a:moveTo>
                    <a:pt x="1303657" y="0"/>
                  </a:moveTo>
                  <a:lnTo>
                    <a:pt x="203200" y="0"/>
                  </a:lnTo>
                  <a:lnTo>
                    <a:pt x="0" y="401483"/>
                  </a:lnTo>
                  <a:lnTo>
                    <a:pt x="203200" y="802965"/>
                  </a:lnTo>
                  <a:lnTo>
                    <a:pt x="1303657" y="802965"/>
                  </a:lnTo>
                  <a:lnTo>
                    <a:pt x="1506857" y="401483"/>
                  </a:lnTo>
                  <a:lnTo>
                    <a:pt x="1303657" y="0"/>
                  </a:lnTo>
                  <a:close/>
                </a:path>
              </a:pathLst>
            </a:custGeom>
            <a:solidFill>
              <a:srgbClr val="5F6D6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52400" y="-28575"/>
              <a:ext cx="1202057" cy="831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4979" y="3882966"/>
            <a:ext cx="4201780" cy="2521068"/>
            <a:chOff x="0" y="0"/>
            <a:chExt cx="6350000" cy="381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884971" y="3882966"/>
            <a:ext cx="4201780" cy="2521068"/>
            <a:chOff x="0" y="0"/>
            <a:chExt cx="6350000" cy="381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424962" y="3882966"/>
            <a:ext cx="4201780" cy="2521068"/>
            <a:chOff x="0" y="0"/>
            <a:chExt cx="6350000" cy="381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l="0" t="-4166" r="0" b="-4166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1754554"/>
            <a:ext cx="18839014" cy="1483567"/>
            <a:chOff x="0" y="0"/>
            <a:chExt cx="4961716" cy="3907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61716" cy="390734"/>
            </a:xfrm>
            <a:custGeom>
              <a:avLst/>
              <a:gdLst/>
              <a:ahLst/>
              <a:cxnLst/>
              <a:rect r="r" b="b" t="t" l="l"/>
              <a:pathLst>
                <a:path h="390734" w="4961716">
                  <a:moveTo>
                    <a:pt x="0" y="0"/>
                  </a:moveTo>
                  <a:lnTo>
                    <a:pt x="4961716" y="0"/>
                  </a:lnTo>
                  <a:lnTo>
                    <a:pt x="4961716" y="390734"/>
                  </a:lnTo>
                  <a:lnTo>
                    <a:pt x="0" y="390734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961716" cy="41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771068" y="1751699"/>
            <a:ext cx="12745864" cy="1483567"/>
            <a:chOff x="0" y="0"/>
            <a:chExt cx="3356936" cy="3907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56935" cy="390734"/>
            </a:xfrm>
            <a:custGeom>
              <a:avLst/>
              <a:gdLst/>
              <a:ahLst/>
              <a:cxnLst/>
              <a:rect r="r" b="b" t="t" l="l"/>
              <a:pathLst>
                <a:path h="390734" w="3356935">
                  <a:moveTo>
                    <a:pt x="3153735" y="0"/>
                  </a:moveTo>
                  <a:lnTo>
                    <a:pt x="203200" y="0"/>
                  </a:lnTo>
                  <a:lnTo>
                    <a:pt x="0" y="195367"/>
                  </a:lnTo>
                  <a:lnTo>
                    <a:pt x="203200" y="390734"/>
                  </a:lnTo>
                  <a:lnTo>
                    <a:pt x="3153735" y="390734"/>
                  </a:lnTo>
                  <a:lnTo>
                    <a:pt x="3356935" y="195367"/>
                  </a:lnTo>
                  <a:lnTo>
                    <a:pt x="3153735" y="0"/>
                  </a:lnTo>
                  <a:close/>
                </a:path>
              </a:pathLst>
            </a:custGeom>
            <a:solidFill>
              <a:srgbClr val="5F6D6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52400" y="-28575"/>
              <a:ext cx="3052136" cy="41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645897" y="2010562"/>
            <a:ext cx="1099620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24"/>
              </a:lnSpc>
              <a:spcBef>
                <a:spcPct val="0"/>
              </a:spcBef>
            </a:pPr>
            <a:r>
              <a:rPr lang="en-US" sz="6437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Typische Anwendungen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377838"/>
            <a:ext cx="4834338" cy="227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782" u="non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Computer Vision:</a:t>
            </a:r>
          </a:p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782" u="non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Pretrained CNNs (ResNet, EfficientNet)</a:t>
            </a:r>
          </a:p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782" u="non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Objektklassifikation mit kleinen Bilddatensätzen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26831" y="7149238"/>
            <a:ext cx="4834338" cy="273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782" u="non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NLP:</a:t>
            </a:r>
          </a:p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782" u="non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BERT, RoBERTa, GPT, T5 als Basis</a:t>
            </a:r>
          </a:p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782" u="non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Sentiment Analysis, Textklassifikation, Question Answering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4962" y="7835038"/>
            <a:ext cx="4834338" cy="136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782" u="non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Audio &amp; Zeitreihen:</a:t>
            </a:r>
          </a:p>
          <a:p>
            <a:pPr algn="ctr" marL="0" indent="0" lvl="0">
              <a:lnSpc>
                <a:spcPts val="3616"/>
              </a:lnSpc>
              <a:spcBef>
                <a:spcPct val="0"/>
              </a:spcBef>
            </a:pPr>
            <a:r>
              <a:rPr lang="en-US" sz="2782" u="non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Wav2Vec, Spectrogram-basierte Netze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C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4053943"/>
            <a:ext cx="18802350" cy="5204357"/>
            <a:chOff x="0" y="0"/>
            <a:chExt cx="4952059" cy="13706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2059" cy="1370695"/>
            </a:xfrm>
            <a:custGeom>
              <a:avLst/>
              <a:gdLst/>
              <a:ahLst/>
              <a:cxnLst/>
              <a:rect r="r" b="b" t="t" l="l"/>
              <a:pathLst>
                <a:path h="1370695" w="4952059">
                  <a:moveTo>
                    <a:pt x="0" y="0"/>
                  </a:moveTo>
                  <a:lnTo>
                    <a:pt x="4952059" y="0"/>
                  </a:lnTo>
                  <a:lnTo>
                    <a:pt x="4952059" y="1370695"/>
                  </a:lnTo>
                  <a:lnTo>
                    <a:pt x="0" y="1370695"/>
                  </a:lnTo>
                  <a:close/>
                </a:path>
              </a:pathLst>
            </a:custGeom>
            <a:solidFill>
              <a:srgbClr val="0056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952059" cy="1399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6516" y="4809269"/>
            <a:ext cx="3373149" cy="3961563"/>
            <a:chOff x="0" y="0"/>
            <a:chExt cx="4497532" cy="52820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26777" y="0"/>
              <a:ext cx="1243978" cy="1810021"/>
            </a:xfrm>
            <a:custGeom>
              <a:avLst/>
              <a:gdLst/>
              <a:ahLst/>
              <a:cxnLst/>
              <a:rect r="r" b="b" t="t" l="l"/>
              <a:pathLst>
                <a:path h="1810021" w="1243978">
                  <a:moveTo>
                    <a:pt x="0" y="0"/>
                  </a:moveTo>
                  <a:lnTo>
                    <a:pt x="1243978" y="0"/>
                  </a:lnTo>
                  <a:lnTo>
                    <a:pt x="1243978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813116"/>
              <a:ext cx="4497532" cy="2468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7"/>
                </a:lnSpc>
              </a:pPr>
              <a:r>
                <a:rPr lang="en-US" sz="2882">
                  <a:solidFill>
                    <a:srgbClr val="FFFFFF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Negative Transfer: Vortrainiertes Wissen schadet statt zu helfen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26879" y="4714461"/>
            <a:ext cx="3373149" cy="4056371"/>
            <a:chOff x="0" y="0"/>
            <a:chExt cx="4497532" cy="5408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508303" y="0"/>
              <a:ext cx="1480926" cy="1810021"/>
            </a:xfrm>
            <a:custGeom>
              <a:avLst/>
              <a:gdLst/>
              <a:ahLst/>
              <a:cxnLst/>
              <a:rect r="r" b="b" t="t" l="l"/>
              <a:pathLst>
                <a:path h="1810021" w="1480926">
                  <a:moveTo>
                    <a:pt x="0" y="0"/>
                  </a:moveTo>
                  <a:lnTo>
                    <a:pt x="1480926" y="0"/>
                  </a:lnTo>
                  <a:lnTo>
                    <a:pt x="148092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939527"/>
              <a:ext cx="4497532" cy="2468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7"/>
                </a:lnSpc>
              </a:pPr>
              <a:r>
                <a:rPr lang="en-US" sz="2882">
                  <a:solidFill>
                    <a:srgbClr val="FFFFFF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Bias-Transfer: Mitlernen von Verzerrungen aus Quellmodellen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39508" y="4714461"/>
            <a:ext cx="3373149" cy="3589646"/>
            <a:chOff x="0" y="0"/>
            <a:chExt cx="4497532" cy="47861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343756" y="0"/>
              <a:ext cx="1810021" cy="1717874"/>
            </a:xfrm>
            <a:custGeom>
              <a:avLst/>
              <a:gdLst/>
              <a:ahLst/>
              <a:cxnLst/>
              <a:rect r="r" b="b" t="t" l="l"/>
              <a:pathLst>
                <a:path h="1717874" w="1810021">
                  <a:moveTo>
                    <a:pt x="0" y="0"/>
                  </a:moveTo>
                  <a:lnTo>
                    <a:pt x="1810020" y="0"/>
                  </a:lnTo>
                  <a:lnTo>
                    <a:pt x="1810020" y="1717874"/>
                  </a:lnTo>
                  <a:lnTo>
                    <a:pt x="0" y="171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939527"/>
              <a:ext cx="4497532" cy="1846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7"/>
                </a:lnSpc>
              </a:pPr>
              <a:r>
                <a:rPr lang="en-US" sz="2882">
                  <a:solidFill>
                    <a:srgbClr val="FFFFFF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Kompatibilität von Architektur und Zielaufgabe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216310" y="4809269"/>
            <a:ext cx="3373149" cy="3961563"/>
            <a:chOff x="0" y="0"/>
            <a:chExt cx="4497532" cy="52820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22738" y="0"/>
              <a:ext cx="1652055" cy="1810021"/>
            </a:xfrm>
            <a:custGeom>
              <a:avLst/>
              <a:gdLst/>
              <a:ahLst/>
              <a:cxnLst/>
              <a:rect r="r" b="b" t="t" l="l"/>
              <a:pathLst>
                <a:path h="1810021" w="1652055">
                  <a:moveTo>
                    <a:pt x="0" y="0"/>
                  </a:moveTo>
                  <a:lnTo>
                    <a:pt x="1652056" y="0"/>
                  </a:lnTo>
                  <a:lnTo>
                    <a:pt x="165205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813116"/>
              <a:ext cx="4497532" cy="2468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47"/>
                </a:lnSpc>
              </a:pPr>
              <a:r>
                <a:rPr lang="en-US" sz="2882">
                  <a:solidFill>
                    <a:srgbClr val="FFFFFF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Datenschutz, wenn Transfermodelle sensitive Daten kodieren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-236307"/>
            <a:ext cx="2163084" cy="4290250"/>
            <a:chOff x="0" y="0"/>
            <a:chExt cx="736600" cy="14609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6600" cy="1460968"/>
            </a:xfrm>
            <a:custGeom>
              <a:avLst/>
              <a:gdLst/>
              <a:ahLst/>
              <a:cxnLst/>
              <a:rect r="r" b="b" t="t" l="l"/>
              <a:pathLst>
                <a:path h="1460968" w="736600">
                  <a:moveTo>
                    <a:pt x="736600" y="0"/>
                  </a:moveTo>
                  <a:lnTo>
                    <a:pt x="736600" y="1460968"/>
                  </a:lnTo>
                  <a:lnTo>
                    <a:pt x="368300" y="1333968"/>
                  </a:lnTo>
                  <a:lnTo>
                    <a:pt x="0" y="1460968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60A0C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736600" cy="1362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730426" y="1028700"/>
            <a:ext cx="1282714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17"/>
              </a:lnSpc>
            </a:pPr>
            <a:r>
              <a:rPr lang="en-US" sz="6598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Risiken &amp; Herausforderungen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DAGmSiaH0iA</dc:identifier>
  <dcterms:modified xsi:type="dcterms:W3CDTF">2011-08-01T06:04:30Z</dcterms:modified>
  <cp:revision>1</cp:revision>
  <dc:title>Transfer Learning</dc:title>
</cp:coreProperties>
</file>